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7" r:id="rId5"/>
    <p:sldId id="258" r:id="rId6"/>
    <p:sldId id="263" r:id="rId7"/>
    <p:sldId id="264" r:id="rId8"/>
    <p:sldId id="265" r:id="rId9"/>
    <p:sldId id="266" r:id="rId10"/>
    <p:sldId id="267" r:id="rId11"/>
    <p:sldId id="268" r:id="rId12"/>
    <p:sldId id="269" r:id="rId13"/>
    <p:sldId id="270" r:id="rId14"/>
    <p:sldId id="271" r:id="rId15"/>
    <p:sldId id="272" r:id="rId16"/>
    <p:sldId id="26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58" d="100"/>
          <a:sy n="58" d="100"/>
        </p:scale>
        <p:origin x="51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FA678-0971-40F7-9702-1B71E46D8FB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BB9A599-5D27-4DC8-8A60-827875074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887D5-848B-4A5D-9B92-EE83B82BA3C0}"/>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5801D2D1-C5FE-4CD9-B0D5-5B813EFBC4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608886-9EE2-414E-ACF3-4D44D24A62FB}"/>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45916631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2A2A-09D3-4F4D-A1C4-26BF16A380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735884E-F72D-46DC-B0FE-0F3E4D93D7E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8D0302-FA7F-4BF1-859B-56FBA03218F0}"/>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9A7D1477-6BED-47B3-9E78-D5312A0188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14A94F-2FB0-4F4A-A97A-BD8340AF774E}"/>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263877870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DB03DC-2874-40FC-9AE9-A8710369393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1C2684-F8C5-487F-93DF-8D65CA28E8D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E00684-6C77-4A9E-8F71-70770D2E1E33}"/>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A0F213B9-1CBE-44C5-8822-4CA4F7C428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C1FB6B-ED96-43EC-8A69-8994AD3108D2}"/>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13342207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5A124-3E31-4825-A526-90A06461C1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B42D60-67B6-4E0C-9FC4-2181D8587262}"/>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040336-657F-4ECF-921E-6EF5959D771A}"/>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53CFCCED-2408-4EAD-9235-4C583B94CB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574634-335D-427A-95A7-BE5ADF32826E}"/>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279524758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69738-42B3-4E65-B287-58F40F5AA3E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D32BF4B-866F-478B-B28F-EF3029078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BA38569-1807-4AC6-903F-BD13B767DAA7}"/>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06C33F4D-BD4B-4638-ABBB-90CC99BCED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759F0A-D2D7-436D-AAFD-7AE22B26E0E3}"/>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354824908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906BC-4B5F-411E-A608-701D670200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1DA402-BC5A-4A6E-A176-3620A545999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0E2A39-3CDF-4EB9-AE5A-DCE58CFDDED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9A7F828-D56B-4677-867A-4C39DE2D5BC0}"/>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6" name="Tijdelijke aanduiding voor voettekst 5">
            <a:extLst>
              <a:ext uri="{FF2B5EF4-FFF2-40B4-BE49-F238E27FC236}">
                <a16:creationId xmlns:a16="http://schemas.microsoft.com/office/drawing/2014/main" id="{D2FFECD4-BA7C-4FA4-9924-CE174C0F76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266CFB-BA40-42E6-9724-B1B0F1627F63}"/>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165285429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C386D-9BF5-488D-AEAC-01994E6540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9D5241B-54BA-480F-A1C1-0FC540632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C40032-806E-40A4-840E-96867372B98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A789E9-8AB6-45F6-B13A-1BF67089F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4B57156-16E1-48BF-A8DC-CBB0239BA333}"/>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E217987-FF8E-4E78-9011-E376DBEDA470}"/>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8" name="Tijdelijke aanduiding voor voettekst 7">
            <a:extLst>
              <a:ext uri="{FF2B5EF4-FFF2-40B4-BE49-F238E27FC236}">
                <a16:creationId xmlns:a16="http://schemas.microsoft.com/office/drawing/2014/main" id="{92C227CC-F1DD-47EF-A223-0C992BDD1C3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21D976-08AC-4FF1-B601-FFF1F1F78929}"/>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38161574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C603-6E18-419E-B94C-48A1E18DDE3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EB6543-6A9F-46E5-A68C-016AE36B53BB}"/>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4" name="Tijdelijke aanduiding voor voettekst 3">
            <a:extLst>
              <a:ext uri="{FF2B5EF4-FFF2-40B4-BE49-F238E27FC236}">
                <a16:creationId xmlns:a16="http://schemas.microsoft.com/office/drawing/2014/main" id="{0810C71C-853C-4510-9590-E58504F3E3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7479843-5120-4D97-B58C-A96B0B74BC0E}"/>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418446209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A0E33-F9C5-4206-9D94-5892B8C4DA33}"/>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3" name="Tijdelijke aanduiding voor voettekst 2">
            <a:extLst>
              <a:ext uri="{FF2B5EF4-FFF2-40B4-BE49-F238E27FC236}">
                <a16:creationId xmlns:a16="http://schemas.microsoft.com/office/drawing/2014/main" id="{F7BF3B04-3EBD-43FB-AEC8-CA08463F2DD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F4D53D-B4E7-4C39-B600-D977D756DE5A}"/>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261568006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2B70C-E664-40DF-83D5-7667A819E9F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C93392-3A96-4AB2-919D-6A48447D3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C2857B-822B-40D3-9937-81108CD6D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6DC4156-25A7-4A81-BAD9-259D058D71FD}"/>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6" name="Tijdelijke aanduiding voor voettekst 5">
            <a:extLst>
              <a:ext uri="{FF2B5EF4-FFF2-40B4-BE49-F238E27FC236}">
                <a16:creationId xmlns:a16="http://schemas.microsoft.com/office/drawing/2014/main" id="{745B030F-8F95-423E-BDEA-5720BA3793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35E024-D552-45CE-A589-6E60885027C5}"/>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386520179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2C45C-8E8B-402F-B2CE-3022BB1E41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3F5E80C-BDAE-485E-BAB0-E5A77748A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FC22D66-2A97-4248-B602-8DB8FAA0E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4BBE65F-9A20-445A-8E54-5746A81E03F7}"/>
              </a:ext>
            </a:extLst>
          </p:cNvPr>
          <p:cNvSpPr>
            <a:spLocks noGrp="1"/>
          </p:cNvSpPr>
          <p:nvPr>
            <p:ph type="dt" sz="half" idx="10"/>
          </p:nvPr>
        </p:nvSpPr>
        <p:spPr/>
        <p:txBody>
          <a:bodyPr/>
          <a:lstStyle/>
          <a:p>
            <a:fld id="{68110193-2259-41B5-A714-5DCE3EA6DE4D}" type="datetimeFigureOut">
              <a:rPr lang="nl-NL" smtClean="0"/>
              <a:t>11-1-2018</a:t>
            </a:fld>
            <a:endParaRPr lang="nl-NL"/>
          </a:p>
        </p:txBody>
      </p:sp>
      <p:sp>
        <p:nvSpPr>
          <p:cNvPr id="6" name="Tijdelijke aanduiding voor voettekst 5">
            <a:extLst>
              <a:ext uri="{FF2B5EF4-FFF2-40B4-BE49-F238E27FC236}">
                <a16:creationId xmlns:a16="http://schemas.microsoft.com/office/drawing/2014/main" id="{470ACD4E-65A7-471E-BE48-60CE2633FB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4A95FA-4299-4771-8362-BBA832D8FF51}"/>
              </a:ext>
            </a:extLst>
          </p:cNvPr>
          <p:cNvSpPr>
            <a:spLocks noGrp="1"/>
          </p:cNvSpPr>
          <p:nvPr>
            <p:ph type="sldNum" sz="quarter" idx="12"/>
          </p:nvPr>
        </p:nvSpPr>
        <p:spPr/>
        <p:txBody>
          <a:bodyPr/>
          <a:lstStyle/>
          <a:p>
            <a:fld id="{04C4E613-7A4C-4C81-B960-F878822B54CB}" type="slidenum">
              <a:rPr lang="nl-NL" smtClean="0"/>
              <a:t>‹nr.›</a:t>
            </a:fld>
            <a:endParaRPr lang="nl-NL"/>
          </a:p>
        </p:txBody>
      </p:sp>
    </p:spTree>
    <p:extLst>
      <p:ext uri="{BB962C8B-B14F-4D97-AF65-F5344CB8AC3E}">
        <p14:creationId xmlns:p14="http://schemas.microsoft.com/office/powerpoint/2010/main" val="370987457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E1B43A-EC31-4491-A1D8-3A1E2375B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84142FD-387B-4B8E-9A63-70593899D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5B6BD3-7C23-47E6-8F01-5FAA1C760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10193-2259-41B5-A714-5DCE3EA6DE4D}" type="datetimeFigureOut">
              <a:rPr lang="nl-NL" smtClean="0"/>
              <a:t>11-1-2018</a:t>
            </a:fld>
            <a:endParaRPr lang="nl-NL"/>
          </a:p>
        </p:txBody>
      </p:sp>
      <p:sp>
        <p:nvSpPr>
          <p:cNvPr id="5" name="Tijdelijke aanduiding voor voettekst 4">
            <a:extLst>
              <a:ext uri="{FF2B5EF4-FFF2-40B4-BE49-F238E27FC236}">
                <a16:creationId xmlns:a16="http://schemas.microsoft.com/office/drawing/2014/main" id="{575DCD82-E5A2-4169-AB75-A85C7B339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AB99021-D6FA-4ABA-9C1B-3215ED7EF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4E613-7A4C-4C81-B960-F878822B54CB}" type="slidenum">
              <a:rPr lang="nl-NL" smtClean="0"/>
              <a:t>‹nr.›</a:t>
            </a:fld>
            <a:endParaRPr lang="nl-NL"/>
          </a:p>
        </p:txBody>
      </p:sp>
    </p:spTree>
    <p:extLst>
      <p:ext uri="{BB962C8B-B14F-4D97-AF65-F5344CB8AC3E}">
        <p14:creationId xmlns:p14="http://schemas.microsoft.com/office/powerpoint/2010/main" val="41145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109&amp;v=6qvZNdoQWO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lay.kahoot.it/#/?quizId=e2c7de46-b9e5-42d9-aaeb-d3eaae34ffc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NcoSZQ3n6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0771D-67CC-44A0-B58B-382EE7DC0D3F}"/>
              </a:ext>
            </a:extLst>
          </p:cNvPr>
          <p:cNvSpPr>
            <a:spLocks noGrp="1"/>
          </p:cNvSpPr>
          <p:nvPr>
            <p:ph type="ctrTitle"/>
          </p:nvPr>
        </p:nvSpPr>
        <p:spPr/>
        <p:txBody>
          <a:bodyPr/>
          <a:lstStyle/>
          <a:p>
            <a:r>
              <a:rPr lang="nl-NL" dirty="0"/>
              <a:t>Mediawijsheid in het basisonderwijs	</a:t>
            </a:r>
          </a:p>
        </p:txBody>
      </p:sp>
      <p:sp>
        <p:nvSpPr>
          <p:cNvPr id="3" name="Ondertitel 2">
            <a:extLst>
              <a:ext uri="{FF2B5EF4-FFF2-40B4-BE49-F238E27FC236}">
                <a16:creationId xmlns:a16="http://schemas.microsoft.com/office/drawing/2014/main" id="{D4A7892F-0A97-4D23-9A4D-EC54E43B5F23}"/>
              </a:ext>
            </a:extLst>
          </p:cNvPr>
          <p:cNvSpPr>
            <a:spLocks noGrp="1"/>
          </p:cNvSpPr>
          <p:nvPr>
            <p:ph type="subTitle" idx="1"/>
          </p:nvPr>
        </p:nvSpPr>
        <p:spPr/>
        <p:txBody>
          <a:bodyPr/>
          <a:lstStyle/>
          <a:p>
            <a:r>
              <a:rPr lang="nl-NL" dirty="0"/>
              <a:t>Les 1: Reclame op televisie en de Media</a:t>
            </a:r>
          </a:p>
        </p:txBody>
      </p:sp>
    </p:spTree>
    <p:extLst>
      <p:ext uri="{BB962C8B-B14F-4D97-AF65-F5344CB8AC3E}">
        <p14:creationId xmlns:p14="http://schemas.microsoft.com/office/powerpoint/2010/main" val="413824583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9420D-D621-4BB7-9E0D-92C71A7A97D7}"/>
              </a:ext>
            </a:extLst>
          </p:cNvPr>
          <p:cNvSpPr>
            <a:spLocks noGrp="1"/>
          </p:cNvSpPr>
          <p:nvPr>
            <p:ph type="title"/>
          </p:nvPr>
        </p:nvSpPr>
        <p:spPr/>
        <p:txBody>
          <a:bodyPr/>
          <a:lstStyle/>
          <a:p>
            <a:r>
              <a:rPr lang="nl-NL" dirty="0"/>
              <a:t>Gevaren van media		</a:t>
            </a:r>
          </a:p>
        </p:txBody>
      </p:sp>
      <p:sp>
        <p:nvSpPr>
          <p:cNvPr id="3" name="Tijdelijke aanduiding voor inhoud 2">
            <a:extLst>
              <a:ext uri="{FF2B5EF4-FFF2-40B4-BE49-F238E27FC236}">
                <a16:creationId xmlns:a16="http://schemas.microsoft.com/office/drawing/2014/main" id="{93275367-4268-4DB9-90AB-9EAA02D6FD19}"/>
              </a:ext>
            </a:extLst>
          </p:cNvPr>
          <p:cNvSpPr>
            <a:spLocks noGrp="1"/>
          </p:cNvSpPr>
          <p:nvPr>
            <p:ph idx="1"/>
          </p:nvPr>
        </p:nvSpPr>
        <p:spPr/>
        <p:txBody>
          <a:bodyPr/>
          <a:lstStyle/>
          <a:p>
            <a:r>
              <a:rPr lang="nl-NL" dirty="0"/>
              <a:t>Wat is nepnieuws?</a:t>
            </a:r>
          </a:p>
          <a:p>
            <a:endParaRPr lang="nl-NL" dirty="0"/>
          </a:p>
          <a:p>
            <a:endParaRPr lang="nl-NL" dirty="0"/>
          </a:p>
        </p:txBody>
      </p:sp>
      <p:pic>
        <p:nvPicPr>
          <p:cNvPr id="4" name="Afbeelding 3">
            <a:extLst>
              <a:ext uri="{FF2B5EF4-FFF2-40B4-BE49-F238E27FC236}">
                <a16:creationId xmlns:a16="http://schemas.microsoft.com/office/drawing/2014/main" id="{C19B3124-AE48-43E6-9033-A88AB2E4D3FB}"/>
              </a:ext>
            </a:extLst>
          </p:cNvPr>
          <p:cNvPicPr>
            <a:picLocks noChangeAspect="1"/>
          </p:cNvPicPr>
          <p:nvPr/>
        </p:nvPicPr>
        <p:blipFill>
          <a:blip r:embed="rId2"/>
          <a:stretch>
            <a:fillRect/>
          </a:stretch>
        </p:blipFill>
        <p:spPr>
          <a:xfrm>
            <a:off x="8640417" y="111502"/>
            <a:ext cx="2713383" cy="2850611"/>
          </a:xfrm>
          <a:prstGeom prst="rect">
            <a:avLst/>
          </a:prstGeom>
        </p:spPr>
      </p:pic>
      <p:sp>
        <p:nvSpPr>
          <p:cNvPr id="5" name="AutoShape 2" descr="Afbeeldingsresultaat voor fake news">
            <a:extLst>
              <a:ext uri="{FF2B5EF4-FFF2-40B4-BE49-F238E27FC236}">
                <a16:creationId xmlns:a16="http://schemas.microsoft.com/office/drawing/2014/main" id="{48CCDEE7-D0EF-4075-B627-475761F802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hlinkClick r:id="rId3"/>
            <a:extLst>
              <a:ext uri="{FF2B5EF4-FFF2-40B4-BE49-F238E27FC236}">
                <a16:creationId xmlns:a16="http://schemas.microsoft.com/office/drawing/2014/main" id="{C8431E24-399A-4951-A0DA-2BD0915638DA}"/>
              </a:ext>
            </a:extLst>
          </p:cNvPr>
          <p:cNvPicPr>
            <a:picLocks noChangeAspect="1"/>
          </p:cNvPicPr>
          <p:nvPr/>
        </p:nvPicPr>
        <p:blipFill>
          <a:blip r:embed="rId4"/>
          <a:stretch>
            <a:fillRect/>
          </a:stretch>
        </p:blipFill>
        <p:spPr>
          <a:xfrm>
            <a:off x="2114342" y="2484989"/>
            <a:ext cx="5889970" cy="3329113"/>
          </a:xfrm>
          <a:prstGeom prst="rect">
            <a:avLst/>
          </a:prstGeom>
        </p:spPr>
      </p:pic>
    </p:spTree>
    <p:extLst>
      <p:ext uri="{BB962C8B-B14F-4D97-AF65-F5344CB8AC3E}">
        <p14:creationId xmlns:p14="http://schemas.microsoft.com/office/powerpoint/2010/main" val="334301599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0E85BB2-B13D-4177-8AE3-2355B7DB3E73}"/>
              </a:ext>
            </a:extLst>
          </p:cNvPr>
          <p:cNvSpPr>
            <a:spLocks noGrp="1"/>
          </p:cNvSpPr>
          <p:nvPr>
            <p:ph idx="1"/>
          </p:nvPr>
        </p:nvSpPr>
        <p:spPr>
          <a:xfrm>
            <a:off x="838200" y="543339"/>
            <a:ext cx="10515600" cy="5633624"/>
          </a:xfrm>
        </p:spPr>
        <p:txBody>
          <a:bodyPr/>
          <a:lstStyle/>
          <a:p>
            <a:r>
              <a:rPr lang="nl-NL" dirty="0"/>
              <a:t>Dus nepnieuws wordt gemaakt omdat de makers van dat nepnieuws geld willen verdienen aan de advertenties die op die pagina’s staan. Ook wordt het gemaakt om de publieke opinie te beïnvloeden. </a:t>
            </a:r>
          </a:p>
          <a:p>
            <a:endParaRPr lang="nl-NL" dirty="0"/>
          </a:p>
          <a:p>
            <a:r>
              <a:rPr lang="nl-NL" dirty="0"/>
              <a:t>Nepnieuws kan grote gevolgen hebben voor mensen die geloven dat dit nieuws de waarheid is, maar indirect ook voor mensen die hier niet in geloven (denk aan de voorbeelden in de filmpjes).  </a:t>
            </a:r>
          </a:p>
          <a:p>
            <a:endParaRPr lang="nl-NL" dirty="0"/>
          </a:p>
          <a:p>
            <a:endParaRPr lang="nl-NL" dirty="0"/>
          </a:p>
        </p:txBody>
      </p:sp>
    </p:spTree>
    <p:extLst>
      <p:ext uri="{BB962C8B-B14F-4D97-AF65-F5344CB8AC3E}">
        <p14:creationId xmlns:p14="http://schemas.microsoft.com/office/powerpoint/2010/main" val="140894203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055CD-BCCF-4CE9-935D-12A06C4F44D8}"/>
              </a:ext>
            </a:extLst>
          </p:cNvPr>
          <p:cNvSpPr>
            <a:spLocks noGrp="1"/>
          </p:cNvSpPr>
          <p:nvPr>
            <p:ph type="title"/>
          </p:nvPr>
        </p:nvSpPr>
        <p:spPr/>
        <p:txBody>
          <a:bodyPr/>
          <a:lstStyle/>
          <a:p>
            <a:r>
              <a:rPr lang="nl-NL" dirty="0"/>
              <a:t>Hoe herken je nepnieuws? </a:t>
            </a:r>
          </a:p>
        </p:txBody>
      </p:sp>
      <p:sp>
        <p:nvSpPr>
          <p:cNvPr id="3" name="Tijdelijke aanduiding voor inhoud 2">
            <a:extLst>
              <a:ext uri="{FF2B5EF4-FFF2-40B4-BE49-F238E27FC236}">
                <a16:creationId xmlns:a16="http://schemas.microsoft.com/office/drawing/2014/main" id="{D1643E97-80A1-49FA-B453-99C9B027C32E}"/>
              </a:ext>
            </a:extLst>
          </p:cNvPr>
          <p:cNvSpPr>
            <a:spLocks noGrp="1"/>
          </p:cNvSpPr>
          <p:nvPr>
            <p:ph idx="1"/>
          </p:nvPr>
        </p:nvSpPr>
        <p:spPr/>
        <p:txBody>
          <a:bodyPr>
            <a:normAutofit/>
          </a:bodyPr>
          <a:lstStyle/>
          <a:p>
            <a:r>
              <a:rPr lang="nl-NL" dirty="0"/>
              <a:t>Met deze tips kun je nepnieuws beter herkennen.</a:t>
            </a:r>
          </a:p>
          <a:p>
            <a:r>
              <a:rPr lang="nl-NL" b="1" dirty="0"/>
              <a:t>Wie is de afzender van het bericht?</a:t>
            </a:r>
            <a:br>
              <a:rPr lang="nl-NL" dirty="0"/>
            </a:br>
            <a:r>
              <a:rPr lang="nl-NL" dirty="0"/>
              <a:t>Bestaat deze persoon echt? Wie is de schrijver van                                         het nieuwsbericht? </a:t>
            </a:r>
          </a:p>
          <a:p>
            <a:r>
              <a:rPr lang="nl-NL" b="1" dirty="0"/>
              <a:t>Wat wil de schrijver bereiken met het nieuwsbericht?</a:t>
            </a:r>
            <a:br>
              <a:rPr lang="nl-NL" dirty="0"/>
            </a:br>
            <a:r>
              <a:rPr lang="nl-NL" dirty="0"/>
              <a:t>Waarom heeft diegene het artikel geschreven? Voor wie is het geschreven? Welke (politieke, financiële of andere) belangen heeft de afzender? </a:t>
            </a:r>
          </a:p>
        </p:txBody>
      </p:sp>
      <p:pic>
        <p:nvPicPr>
          <p:cNvPr id="4" name="Afbeelding 3">
            <a:extLst>
              <a:ext uri="{FF2B5EF4-FFF2-40B4-BE49-F238E27FC236}">
                <a16:creationId xmlns:a16="http://schemas.microsoft.com/office/drawing/2014/main" id="{49F0C8D6-9DA2-4E3D-B9B6-1892C6DD8EF9}"/>
              </a:ext>
            </a:extLst>
          </p:cNvPr>
          <p:cNvPicPr>
            <a:picLocks noChangeAspect="1"/>
          </p:cNvPicPr>
          <p:nvPr/>
        </p:nvPicPr>
        <p:blipFill>
          <a:blip r:embed="rId2"/>
          <a:stretch>
            <a:fillRect/>
          </a:stretch>
        </p:blipFill>
        <p:spPr>
          <a:xfrm>
            <a:off x="9215709" y="120603"/>
            <a:ext cx="2719052" cy="2853175"/>
          </a:xfrm>
          <a:prstGeom prst="rect">
            <a:avLst/>
          </a:prstGeom>
        </p:spPr>
      </p:pic>
    </p:spTree>
    <p:extLst>
      <p:ext uri="{BB962C8B-B14F-4D97-AF65-F5344CB8AC3E}">
        <p14:creationId xmlns:p14="http://schemas.microsoft.com/office/powerpoint/2010/main" val="129730147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968FC5-7237-4AE1-BDF0-F286B072ABAC}"/>
              </a:ext>
            </a:extLst>
          </p:cNvPr>
          <p:cNvSpPr>
            <a:spLocks noGrp="1"/>
          </p:cNvSpPr>
          <p:nvPr>
            <p:ph idx="1"/>
          </p:nvPr>
        </p:nvSpPr>
        <p:spPr>
          <a:xfrm>
            <a:off x="838200" y="530087"/>
            <a:ext cx="10515600" cy="5646876"/>
          </a:xfrm>
        </p:spPr>
        <p:txBody>
          <a:bodyPr>
            <a:normAutofit/>
          </a:bodyPr>
          <a:lstStyle/>
          <a:p>
            <a:r>
              <a:rPr lang="nl-NL" b="1" dirty="0"/>
              <a:t>Kun je ’t verifiëren?</a:t>
            </a:r>
            <a:br>
              <a:rPr lang="nl-NL" dirty="0"/>
            </a:br>
            <a:r>
              <a:rPr lang="nl-NL" dirty="0"/>
              <a:t>Is het alleen op sociale media, of zie je het ook in de meer gerespecteerde media, zoals bekende nieuwssites? </a:t>
            </a:r>
          </a:p>
          <a:p>
            <a:r>
              <a:rPr lang="nl-NL" b="1" dirty="0"/>
              <a:t>Welke bron is gebruikt?</a:t>
            </a:r>
            <a:br>
              <a:rPr lang="nl-NL" dirty="0"/>
            </a:br>
            <a:r>
              <a:rPr lang="nl-NL" dirty="0"/>
              <a:t>Kijk of er een bron is gebruik. </a:t>
            </a:r>
          </a:p>
          <a:p>
            <a:r>
              <a:rPr lang="nl-NL" b="1" dirty="0"/>
              <a:t>De hele waarheid en niets dan de waarheid</a:t>
            </a:r>
            <a:br>
              <a:rPr lang="nl-NL" dirty="0"/>
            </a:br>
            <a:r>
              <a:rPr lang="nl-NL" dirty="0"/>
              <a:t>Nepnieuws kan wel degelijk waarheden bevatten. Hoe meer waarheid er in een bericht zit, hoe overtuigender het lijkt. Controleer of een bericht de hele waarheid en niets dan de waarheid bevat.</a:t>
            </a:r>
          </a:p>
        </p:txBody>
      </p:sp>
    </p:spTree>
    <p:extLst>
      <p:ext uri="{BB962C8B-B14F-4D97-AF65-F5344CB8AC3E}">
        <p14:creationId xmlns:p14="http://schemas.microsoft.com/office/powerpoint/2010/main" val="330031622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7EE2E-C5FB-4FDB-B10C-94DB131015AB}"/>
              </a:ext>
            </a:extLst>
          </p:cNvPr>
          <p:cNvSpPr>
            <a:spLocks noGrp="1"/>
          </p:cNvSpPr>
          <p:nvPr>
            <p:ph type="title"/>
          </p:nvPr>
        </p:nvSpPr>
        <p:spPr/>
        <p:txBody>
          <a:bodyPr/>
          <a:lstStyle/>
          <a:p>
            <a:r>
              <a:rPr lang="nl-NL" dirty="0"/>
              <a:t>Wat hebben jullie geleerd? </a:t>
            </a:r>
          </a:p>
        </p:txBody>
      </p:sp>
      <p:pic>
        <p:nvPicPr>
          <p:cNvPr id="4" name="Tijdelijke aanduiding voor inhoud 3">
            <a:extLst>
              <a:ext uri="{FF2B5EF4-FFF2-40B4-BE49-F238E27FC236}">
                <a16:creationId xmlns:a16="http://schemas.microsoft.com/office/drawing/2014/main" id="{AFC603AB-B768-46B5-A80B-C5DB47F4A6B8}"/>
              </a:ext>
            </a:extLst>
          </p:cNvPr>
          <p:cNvPicPr>
            <a:picLocks noGrp="1" noChangeAspect="1"/>
          </p:cNvPicPr>
          <p:nvPr>
            <p:ph idx="1"/>
          </p:nvPr>
        </p:nvPicPr>
        <p:blipFill>
          <a:blip r:embed="rId2"/>
          <a:stretch>
            <a:fillRect/>
          </a:stretch>
        </p:blipFill>
        <p:spPr>
          <a:xfrm>
            <a:off x="4073865" y="1690688"/>
            <a:ext cx="4044269" cy="4243761"/>
          </a:xfrm>
          <a:prstGeom prst="rect">
            <a:avLst/>
          </a:prstGeom>
        </p:spPr>
      </p:pic>
    </p:spTree>
    <p:extLst>
      <p:ext uri="{BB962C8B-B14F-4D97-AF65-F5344CB8AC3E}">
        <p14:creationId xmlns:p14="http://schemas.microsoft.com/office/powerpoint/2010/main" val="325560968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B277A-7FAB-41EC-95BE-A6AD0EFED7C4}"/>
              </a:ext>
            </a:extLst>
          </p:cNvPr>
          <p:cNvSpPr>
            <a:spLocks noGrp="1"/>
          </p:cNvSpPr>
          <p:nvPr>
            <p:ph type="title"/>
          </p:nvPr>
        </p:nvSpPr>
        <p:spPr>
          <a:xfrm>
            <a:off x="838200" y="2465286"/>
            <a:ext cx="10515600" cy="1325563"/>
          </a:xfrm>
        </p:spPr>
        <p:txBody>
          <a:bodyPr>
            <a:normAutofit fontScale="90000"/>
          </a:bodyPr>
          <a:lstStyle/>
          <a:p>
            <a:pPr lvl="0"/>
            <a:r>
              <a:rPr lang="nl-NL" sz="4000" dirty="0"/>
              <a:t>- Wanneer is een reclame een goede reclame? </a:t>
            </a:r>
            <a:br>
              <a:rPr lang="nl-NL" sz="4000" b="1" dirty="0"/>
            </a:br>
            <a:r>
              <a:rPr lang="nl-NL" sz="4000" b="1" dirty="0"/>
              <a:t>- </a:t>
            </a:r>
            <a:r>
              <a:rPr lang="nl-NL" sz="4000" dirty="0"/>
              <a:t>Wat is sluikreclame? </a:t>
            </a:r>
            <a:br>
              <a:rPr lang="nl-NL" sz="4000" b="1" dirty="0"/>
            </a:br>
            <a:r>
              <a:rPr lang="nl-NL" sz="4000" b="1" dirty="0"/>
              <a:t>- </a:t>
            </a:r>
            <a:r>
              <a:rPr lang="nl-NL" sz="4000" dirty="0"/>
              <a:t>Wat zijn de gevaren van media? </a:t>
            </a:r>
            <a:br>
              <a:rPr lang="nl-NL" sz="4000" b="1" dirty="0"/>
            </a:br>
            <a:r>
              <a:rPr lang="nl-NL" sz="4000" b="1" dirty="0"/>
              <a:t>- </a:t>
            </a:r>
            <a:r>
              <a:rPr lang="nl-NL" sz="4000" dirty="0"/>
              <a:t>Wat is nepnieuws? </a:t>
            </a:r>
            <a:br>
              <a:rPr lang="nl-NL" sz="4000" b="1" dirty="0"/>
            </a:br>
            <a:r>
              <a:rPr lang="nl-NL" sz="4000" b="1" dirty="0"/>
              <a:t>- </a:t>
            </a:r>
            <a:r>
              <a:rPr lang="nl-NL" sz="4000" dirty="0"/>
              <a:t>Hoe kun je nepnieuws herkennen? </a:t>
            </a:r>
            <a:br>
              <a:rPr lang="nl-NL" b="1" dirty="0"/>
            </a:br>
            <a:endParaRPr lang="nl-NL" dirty="0"/>
          </a:p>
        </p:txBody>
      </p:sp>
      <p:pic>
        <p:nvPicPr>
          <p:cNvPr id="4" name="Tijdelijke aanduiding voor inhoud 3">
            <a:extLst>
              <a:ext uri="{FF2B5EF4-FFF2-40B4-BE49-F238E27FC236}">
                <a16:creationId xmlns:a16="http://schemas.microsoft.com/office/drawing/2014/main" id="{CB153F47-45BB-413B-81BB-83BECF5DC361}"/>
              </a:ext>
            </a:extLst>
          </p:cNvPr>
          <p:cNvPicPr>
            <a:picLocks noGrp="1" noChangeAspect="1"/>
          </p:cNvPicPr>
          <p:nvPr>
            <p:ph idx="1"/>
          </p:nvPr>
        </p:nvPicPr>
        <p:blipFill>
          <a:blip r:embed="rId2"/>
          <a:stretch>
            <a:fillRect/>
          </a:stretch>
        </p:blipFill>
        <p:spPr>
          <a:xfrm>
            <a:off x="9783639" y="1823466"/>
            <a:ext cx="2116813" cy="2218828"/>
          </a:xfrm>
          <a:prstGeom prst="rect">
            <a:avLst/>
          </a:prstGeom>
        </p:spPr>
      </p:pic>
    </p:spTree>
    <p:extLst>
      <p:ext uri="{BB962C8B-B14F-4D97-AF65-F5344CB8AC3E}">
        <p14:creationId xmlns:p14="http://schemas.microsoft.com/office/powerpoint/2010/main" val="210483265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36270-4DF3-460B-9C28-AFBBB70697FC}"/>
              </a:ext>
            </a:extLst>
          </p:cNvPr>
          <p:cNvSpPr>
            <a:spLocks noGrp="1"/>
          </p:cNvSpPr>
          <p:nvPr>
            <p:ph type="title"/>
          </p:nvPr>
        </p:nvSpPr>
        <p:spPr/>
        <p:txBody>
          <a:bodyPr/>
          <a:lstStyle/>
          <a:p>
            <a:r>
              <a:rPr lang="nl-NL" dirty="0" err="1"/>
              <a:t>Kahoot</a:t>
            </a:r>
            <a:r>
              <a:rPr lang="nl-NL" dirty="0"/>
              <a:t>: Hoe goed kennen jullie de slogans? </a:t>
            </a:r>
          </a:p>
        </p:txBody>
      </p:sp>
      <p:sp>
        <p:nvSpPr>
          <p:cNvPr id="3" name="Tijdelijke aanduiding voor inhoud 2">
            <a:extLst>
              <a:ext uri="{FF2B5EF4-FFF2-40B4-BE49-F238E27FC236}">
                <a16:creationId xmlns:a16="http://schemas.microsoft.com/office/drawing/2014/main" id="{B3AD290A-B620-44D2-849D-A75D2C59EFAB}"/>
              </a:ext>
            </a:extLst>
          </p:cNvPr>
          <p:cNvSpPr>
            <a:spLocks noGrp="1"/>
          </p:cNvSpPr>
          <p:nvPr>
            <p:ph idx="1"/>
          </p:nvPr>
        </p:nvSpPr>
        <p:spPr/>
        <p:txBody>
          <a:bodyPr/>
          <a:lstStyle/>
          <a:p>
            <a:r>
              <a:rPr lang="nl-NL" dirty="0"/>
              <a:t>Jullie gaan testen welke slogans jullie allemaal kennen. Hiermee testen we of jullie niet teveel reclame kijken </a:t>
            </a:r>
            <a:r>
              <a:rPr lang="nl-NL" dirty="0">
                <a:sym typeface="Wingdings" panose="05000000000000000000" pitchFamily="2" charset="2"/>
              </a:rPr>
              <a:t> </a:t>
            </a:r>
            <a:r>
              <a:rPr lang="nl-NL" dirty="0"/>
              <a:t> </a:t>
            </a:r>
          </a:p>
          <a:p>
            <a:endParaRPr lang="nl-NL" dirty="0"/>
          </a:p>
          <a:p>
            <a:endParaRPr lang="nl-NL" dirty="0"/>
          </a:p>
        </p:txBody>
      </p:sp>
      <p:pic>
        <p:nvPicPr>
          <p:cNvPr id="5" name="Afbeelding 4">
            <a:hlinkClick r:id="rId2"/>
            <a:extLst>
              <a:ext uri="{FF2B5EF4-FFF2-40B4-BE49-F238E27FC236}">
                <a16:creationId xmlns:a16="http://schemas.microsoft.com/office/drawing/2014/main" id="{13AA7BFF-92EF-43C2-9294-A4E51250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65663"/>
            <a:ext cx="10008704" cy="3411300"/>
          </a:xfrm>
          <a:prstGeom prst="rect">
            <a:avLst/>
          </a:prstGeom>
        </p:spPr>
      </p:pic>
    </p:spTree>
    <p:extLst>
      <p:ext uri="{BB962C8B-B14F-4D97-AF65-F5344CB8AC3E}">
        <p14:creationId xmlns:p14="http://schemas.microsoft.com/office/powerpoint/2010/main" val="278536364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4C1E29B-8BFB-4CA9-B247-4A9416CC98E6}"/>
              </a:ext>
            </a:extLst>
          </p:cNvPr>
          <p:cNvPicPr>
            <a:picLocks noGrp="1" noChangeAspect="1"/>
          </p:cNvPicPr>
          <p:nvPr>
            <p:ph idx="1"/>
          </p:nvPr>
        </p:nvPicPr>
        <p:blipFill>
          <a:blip r:embed="rId2"/>
          <a:stretch>
            <a:fillRect/>
          </a:stretch>
        </p:blipFill>
        <p:spPr>
          <a:xfrm>
            <a:off x="5516462" y="616961"/>
            <a:ext cx="5302408" cy="5568739"/>
          </a:xfrm>
          <a:prstGeom prst="rect">
            <a:avLst/>
          </a:prstGeom>
        </p:spPr>
      </p:pic>
      <p:sp>
        <p:nvSpPr>
          <p:cNvPr id="9"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B9BA1F-8BD6-4594-90D2-E8B0156C75D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chemeClr val="bg1"/>
                </a:solidFill>
                <a:latin typeface="+mj-lt"/>
                <a:ea typeface="+mj-ea"/>
                <a:cs typeface="+mj-cs"/>
              </a:rPr>
              <a:t>Mediawijsheid?</a:t>
            </a:r>
          </a:p>
        </p:txBody>
      </p:sp>
    </p:spTree>
    <p:extLst>
      <p:ext uri="{BB962C8B-B14F-4D97-AF65-F5344CB8AC3E}">
        <p14:creationId xmlns:p14="http://schemas.microsoft.com/office/powerpoint/2010/main" val="311656196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F1479-E691-4F06-8D72-28BF2A5E99F4}"/>
              </a:ext>
            </a:extLst>
          </p:cNvPr>
          <p:cNvSpPr>
            <a:spLocks noGrp="1"/>
          </p:cNvSpPr>
          <p:nvPr>
            <p:ph type="title"/>
          </p:nvPr>
        </p:nvSpPr>
        <p:spPr/>
        <p:txBody>
          <a:bodyPr/>
          <a:lstStyle/>
          <a:p>
            <a:pPr algn="ctr"/>
            <a:r>
              <a:rPr lang="nl-NL" dirty="0"/>
              <a:t>Reclame op televisie</a:t>
            </a:r>
          </a:p>
        </p:txBody>
      </p:sp>
      <p:pic>
        <p:nvPicPr>
          <p:cNvPr id="10" name="Tijdelijke aanduiding voor inhoud 9">
            <a:extLst>
              <a:ext uri="{FF2B5EF4-FFF2-40B4-BE49-F238E27FC236}">
                <a16:creationId xmlns:a16="http://schemas.microsoft.com/office/drawing/2014/main" id="{51757E0E-5294-4748-8513-429ACA15D530}"/>
              </a:ext>
            </a:extLst>
          </p:cNvPr>
          <p:cNvPicPr>
            <a:picLocks noGrp="1" noChangeAspect="1"/>
          </p:cNvPicPr>
          <p:nvPr>
            <p:ph idx="1"/>
          </p:nvPr>
        </p:nvPicPr>
        <p:blipFill>
          <a:blip r:embed="rId2"/>
          <a:stretch>
            <a:fillRect/>
          </a:stretch>
        </p:blipFill>
        <p:spPr>
          <a:xfrm>
            <a:off x="1368742" y="1690688"/>
            <a:ext cx="9764078" cy="4513272"/>
          </a:xfrm>
          <a:prstGeom prst="rect">
            <a:avLst/>
          </a:prstGeom>
        </p:spPr>
      </p:pic>
    </p:spTree>
    <p:extLst>
      <p:ext uri="{BB962C8B-B14F-4D97-AF65-F5344CB8AC3E}">
        <p14:creationId xmlns:p14="http://schemas.microsoft.com/office/powerpoint/2010/main" val="420920562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2B322-616F-4EEE-B845-F48D392F08C8}"/>
              </a:ext>
            </a:extLst>
          </p:cNvPr>
          <p:cNvSpPr>
            <a:spLocks noGrp="1"/>
          </p:cNvSpPr>
          <p:nvPr>
            <p:ph type="title"/>
          </p:nvPr>
        </p:nvSpPr>
        <p:spPr/>
        <p:txBody>
          <a:bodyPr/>
          <a:lstStyle/>
          <a:p>
            <a:pPr algn="ctr"/>
            <a:r>
              <a:rPr lang="nl-NL" dirty="0"/>
              <a:t>Reclame op televisie </a:t>
            </a:r>
          </a:p>
        </p:txBody>
      </p:sp>
      <p:pic>
        <p:nvPicPr>
          <p:cNvPr id="4" name="Picture 10" descr="C:\Users\malber\AppData\Local\Microsoft\Windows\Temporary Internet Files\Content.IE5\GZ282NFW\television-308962_640[1].png">
            <a:hlinkClick r:id="rId2"/>
            <a:extLst>
              <a:ext uri="{FF2B5EF4-FFF2-40B4-BE49-F238E27FC236}">
                <a16:creationId xmlns:a16="http://schemas.microsoft.com/office/drawing/2014/main" id="{A1009754-0B87-4F47-87CC-298DD340A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3877" y="1825625"/>
            <a:ext cx="36442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8111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B95D6-D94D-4876-8844-59135F0AC198}"/>
              </a:ext>
            </a:extLst>
          </p:cNvPr>
          <p:cNvSpPr>
            <a:spLocks noGrp="1"/>
          </p:cNvSpPr>
          <p:nvPr>
            <p:ph type="title"/>
          </p:nvPr>
        </p:nvSpPr>
        <p:spPr/>
        <p:txBody>
          <a:bodyPr/>
          <a:lstStyle/>
          <a:p>
            <a:r>
              <a:rPr lang="nl-NL" dirty="0"/>
              <a:t>Vragen over het filmpje:</a:t>
            </a:r>
          </a:p>
        </p:txBody>
      </p:sp>
      <p:sp>
        <p:nvSpPr>
          <p:cNvPr id="3" name="Tijdelijke aanduiding voor inhoud 2">
            <a:extLst>
              <a:ext uri="{FF2B5EF4-FFF2-40B4-BE49-F238E27FC236}">
                <a16:creationId xmlns:a16="http://schemas.microsoft.com/office/drawing/2014/main" id="{4F42DA51-8A66-4FA3-A3FF-9BB90DEC3B7D}"/>
              </a:ext>
            </a:extLst>
          </p:cNvPr>
          <p:cNvSpPr>
            <a:spLocks noGrp="1"/>
          </p:cNvSpPr>
          <p:nvPr>
            <p:ph idx="1"/>
          </p:nvPr>
        </p:nvSpPr>
        <p:spPr/>
        <p:txBody>
          <a:bodyPr/>
          <a:lstStyle/>
          <a:p>
            <a:r>
              <a:rPr lang="nl-NL" dirty="0"/>
              <a:t> Voor wie is deze reclame gemaakt? En waarom?</a:t>
            </a:r>
            <a:endParaRPr lang="nl-NL" b="1" dirty="0"/>
          </a:p>
          <a:p>
            <a:endParaRPr lang="nl-NL" dirty="0"/>
          </a:p>
          <a:p>
            <a:r>
              <a:rPr lang="nl-NL" dirty="0"/>
              <a:t> Wanneer is een reclame goed?</a:t>
            </a:r>
            <a:endParaRPr lang="nl-NL" b="1" dirty="0"/>
          </a:p>
          <a:p>
            <a:endParaRPr lang="nl-NL" dirty="0"/>
          </a:p>
          <a:p>
            <a:r>
              <a:rPr lang="nl-NL" dirty="0"/>
              <a:t>Uit welke bouwstenen bestaat een goede reclame?</a:t>
            </a:r>
            <a:endParaRPr lang="nl-NL" b="1" dirty="0"/>
          </a:p>
          <a:p>
            <a:endParaRPr lang="nl-NL" dirty="0"/>
          </a:p>
          <a:p>
            <a:r>
              <a:rPr lang="nl-NL" dirty="0"/>
              <a:t>Welke reclame vinden jullie leuk? En waarom?</a:t>
            </a:r>
            <a:endParaRPr lang="nl-NL" b="1" dirty="0"/>
          </a:p>
          <a:p>
            <a:endParaRPr lang="nl-NL" dirty="0"/>
          </a:p>
        </p:txBody>
      </p:sp>
    </p:spTree>
    <p:extLst>
      <p:ext uri="{BB962C8B-B14F-4D97-AF65-F5344CB8AC3E}">
        <p14:creationId xmlns:p14="http://schemas.microsoft.com/office/powerpoint/2010/main" val="124396320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8943D-BA7C-4CA8-B4E1-AAB1BF1F8FA8}"/>
              </a:ext>
            </a:extLst>
          </p:cNvPr>
          <p:cNvSpPr>
            <a:spLocks noGrp="1"/>
          </p:cNvSpPr>
          <p:nvPr>
            <p:ph type="title"/>
          </p:nvPr>
        </p:nvSpPr>
        <p:spPr/>
        <p:txBody>
          <a:bodyPr/>
          <a:lstStyle/>
          <a:p>
            <a:r>
              <a:rPr lang="nl-NL" dirty="0"/>
              <a:t>Gevaren van reclame 	</a:t>
            </a:r>
          </a:p>
        </p:txBody>
      </p:sp>
      <p:sp>
        <p:nvSpPr>
          <p:cNvPr id="3" name="Tijdelijke aanduiding voor inhoud 2">
            <a:extLst>
              <a:ext uri="{FF2B5EF4-FFF2-40B4-BE49-F238E27FC236}">
                <a16:creationId xmlns:a16="http://schemas.microsoft.com/office/drawing/2014/main" id="{3E28F986-7712-432B-9C9D-7E6CB4E24C54}"/>
              </a:ext>
            </a:extLst>
          </p:cNvPr>
          <p:cNvSpPr>
            <a:spLocks noGrp="1"/>
          </p:cNvSpPr>
          <p:nvPr>
            <p:ph idx="1"/>
          </p:nvPr>
        </p:nvSpPr>
        <p:spPr/>
        <p:txBody>
          <a:bodyPr/>
          <a:lstStyle/>
          <a:p>
            <a:r>
              <a:rPr lang="nl-NL" dirty="0"/>
              <a:t>Wat is sluikreclame? </a:t>
            </a:r>
          </a:p>
        </p:txBody>
      </p:sp>
      <p:pic>
        <p:nvPicPr>
          <p:cNvPr id="4" name="Afbeelding 3">
            <a:extLst>
              <a:ext uri="{FF2B5EF4-FFF2-40B4-BE49-F238E27FC236}">
                <a16:creationId xmlns:a16="http://schemas.microsoft.com/office/drawing/2014/main" id="{8C1EC7B3-EDB2-40FE-9587-FBA7C85C1D33}"/>
              </a:ext>
            </a:extLst>
          </p:cNvPr>
          <p:cNvPicPr>
            <a:picLocks noChangeAspect="1"/>
          </p:cNvPicPr>
          <p:nvPr/>
        </p:nvPicPr>
        <p:blipFill>
          <a:blip r:embed="rId2"/>
          <a:stretch>
            <a:fillRect/>
          </a:stretch>
        </p:blipFill>
        <p:spPr>
          <a:xfrm>
            <a:off x="5457906" y="2239294"/>
            <a:ext cx="3354355" cy="3524000"/>
          </a:xfrm>
          <a:prstGeom prst="rect">
            <a:avLst/>
          </a:prstGeom>
        </p:spPr>
      </p:pic>
    </p:spTree>
    <p:extLst>
      <p:ext uri="{BB962C8B-B14F-4D97-AF65-F5344CB8AC3E}">
        <p14:creationId xmlns:p14="http://schemas.microsoft.com/office/powerpoint/2010/main" val="207601375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10A6E59-92E4-44B7-8B6C-76F467B7A06F}"/>
              </a:ext>
            </a:extLst>
          </p:cNvPr>
          <p:cNvPicPr>
            <a:picLocks noChangeAspect="1"/>
          </p:cNvPicPr>
          <p:nvPr/>
        </p:nvPicPr>
        <p:blipFill rotWithShape="1">
          <a:blip r:embed="rId2"/>
          <a:srcRect r="9915" b="-2"/>
          <a:stretch/>
        </p:blipFill>
        <p:spPr>
          <a:xfrm>
            <a:off x="5446643" y="1388897"/>
            <a:ext cx="6596270" cy="4682049"/>
          </a:xfrm>
          <a:prstGeom prst="rect">
            <a:avLst/>
          </a:prstGeom>
        </p:spPr>
      </p:pic>
      <p:sp>
        <p:nvSpPr>
          <p:cNvPr id="2" name="Titel 1">
            <a:extLst>
              <a:ext uri="{FF2B5EF4-FFF2-40B4-BE49-F238E27FC236}">
                <a16:creationId xmlns:a16="http://schemas.microsoft.com/office/drawing/2014/main" id="{60911066-3CF5-4864-A7A3-BBE9CAE448DD}"/>
              </a:ext>
            </a:extLst>
          </p:cNvPr>
          <p:cNvSpPr>
            <a:spLocks noGrp="1"/>
          </p:cNvSpPr>
          <p:nvPr>
            <p:ph type="title"/>
          </p:nvPr>
        </p:nvSpPr>
        <p:spPr>
          <a:xfrm>
            <a:off x="838200" y="365125"/>
            <a:ext cx="10515600" cy="1325563"/>
          </a:xfrm>
        </p:spPr>
        <p:txBody>
          <a:bodyPr>
            <a:normAutofit/>
          </a:bodyPr>
          <a:lstStyle/>
          <a:p>
            <a:pPr algn="ctr"/>
            <a:r>
              <a:rPr lang="nl-NL" dirty="0"/>
              <a:t>Sluikreclame 	</a:t>
            </a:r>
          </a:p>
        </p:txBody>
      </p:sp>
      <p:sp>
        <p:nvSpPr>
          <p:cNvPr id="6" name="Tijdelijke aanduiding voor inhoud 5">
            <a:extLst>
              <a:ext uri="{FF2B5EF4-FFF2-40B4-BE49-F238E27FC236}">
                <a16:creationId xmlns:a16="http://schemas.microsoft.com/office/drawing/2014/main" id="{D246DD7A-2CC8-44B4-9F2C-CB6051708B2A}"/>
              </a:ext>
            </a:extLst>
          </p:cNvPr>
          <p:cNvSpPr>
            <a:spLocks noGrp="1"/>
          </p:cNvSpPr>
          <p:nvPr>
            <p:ph idx="1"/>
          </p:nvPr>
        </p:nvSpPr>
        <p:spPr>
          <a:xfrm>
            <a:off x="149087" y="1825625"/>
            <a:ext cx="5178287" cy="4351338"/>
          </a:xfrm>
        </p:spPr>
        <p:txBody>
          <a:bodyPr>
            <a:normAutofit/>
          </a:bodyPr>
          <a:lstStyle/>
          <a:p>
            <a:r>
              <a:rPr lang="nl-NL" sz="2600" b="1" dirty="0"/>
              <a:t>Sluikreclame</a:t>
            </a:r>
            <a:r>
              <a:rPr lang="nl-NL" sz="2600" dirty="0"/>
              <a:t> is een marketingtactiek waarbij er in een toneelstuk, film, televisieserie of boek reclame wordt gemaakt voor een bestaand commercieel product terwijl er tegenover de kijker of lezer niet volledig duidelijk is gemaakt dat het om reclame gaat.</a:t>
            </a:r>
          </a:p>
          <a:p>
            <a:endParaRPr lang="nl-NL" sz="2000" dirty="0"/>
          </a:p>
          <a:p>
            <a:endParaRPr lang="nl-NL" sz="2000" dirty="0"/>
          </a:p>
        </p:txBody>
      </p:sp>
    </p:spTree>
    <p:extLst>
      <p:ext uri="{BB962C8B-B14F-4D97-AF65-F5344CB8AC3E}">
        <p14:creationId xmlns:p14="http://schemas.microsoft.com/office/powerpoint/2010/main" val="66903012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609FC-C9B4-4A96-BA34-43E0FBF62E5B}"/>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0C5CAA95-095C-4B17-869C-153B09ADA986}"/>
              </a:ext>
            </a:extLst>
          </p:cNvPr>
          <p:cNvPicPr>
            <a:picLocks noGrp="1" noChangeAspect="1"/>
          </p:cNvPicPr>
          <p:nvPr>
            <p:ph idx="1"/>
          </p:nvPr>
        </p:nvPicPr>
        <p:blipFill>
          <a:blip r:embed="rId2"/>
          <a:stretch>
            <a:fillRect/>
          </a:stretch>
        </p:blipFill>
        <p:spPr>
          <a:xfrm>
            <a:off x="838200" y="312117"/>
            <a:ext cx="5927722" cy="2934321"/>
          </a:xfrm>
          <a:prstGeom prst="rect">
            <a:avLst/>
          </a:prstGeom>
        </p:spPr>
      </p:pic>
      <p:pic>
        <p:nvPicPr>
          <p:cNvPr id="5" name="Afbeelding 4">
            <a:extLst>
              <a:ext uri="{FF2B5EF4-FFF2-40B4-BE49-F238E27FC236}">
                <a16:creationId xmlns:a16="http://schemas.microsoft.com/office/drawing/2014/main" id="{AD41ED55-049E-434A-87A0-33954E87AC80}"/>
              </a:ext>
            </a:extLst>
          </p:cNvPr>
          <p:cNvPicPr>
            <a:picLocks noChangeAspect="1"/>
          </p:cNvPicPr>
          <p:nvPr/>
        </p:nvPicPr>
        <p:blipFill>
          <a:blip r:embed="rId3"/>
          <a:stretch>
            <a:fillRect/>
          </a:stretch>
        </p:blipFill>
        <p:spPr>
          <a:xfrm>
            <a:off x="7834673" y="338619"/>
            <a:ext cx="3519127" cy="6022423"/>
          </a:xfrm>
          <a:prstGeom prst="rect">
            <a:avLst/>
          </a:prstGeom>
        </p:spPr>
      </p:pic>
      <p:pic>
        <p:nvPicPr>
          <p:cNvPr id="6" name="Afbeelding 5">
            <a:extLst>
              <a:ext uri="{FF2B5EF4-FFF2-40B4-BE49-F238E27FC236}">
                <a16:creationId xmlns:a16="http://schemas.microsoft.com/office/drawing/2014/main" id="{408500B9-07A7-4E5B-8776-6580C34A986F}"/>
              </a:ext>
            </a:extLst>
          </p:cNvPr>
          <p:cNvPicPr>
            <a:picLocks noChangeAspect="1"/>
          </p:cNvPicPr>
          <p:nvPr/>
        </p:nvPicPr>
        <p:blipFill>
          <a:blip r:embed="rId4"/>
          <a:stretch>
            <a:fillRect/>
          </a:stretch>
        </p:blipFill>
        <p:spPr>
          <a:xfrm>
            <a:off x="838200" y="3499266"/>
            <a:ext cx="5927722" cy="3119200"/>
          </a:xfrm>
          <a:prstGeom prst="rect">
            <a:avLst/>
          </a:prstGeom>
        </p:spPr>
      </p:pic>
    </p:spTree>
    <p:extLst>
      <p:ext uri="{BB962C8B-B14F-4D97-AF65-F5344CB8AC3E}">
        <p14:creationId xmlns:p14="http://schemas.microsoft.com/office/powerpoint/2010/main" val="310454252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A14F342-32A1-4A64-8D2E-DA08A5DEA85B}"/>
              </a:ext>
            </a:extLst>
          </p:cNvPr>
          <p:cNvPicPr>
            <a:picLocks noChangeAspect="1"/>
          </p:cNvPicPr>
          <p:nvPr/>
        </p:nvPicPr>
        <p:blipFill>
          <a:blip r:embed="rId2"/>
          <a:stretch>
            <a:fillRect/>
          </a:stretch>
        </p:blipFill>
        <p:spPr>
          <a:xfrm>
            <a:off x="8640417" y="31989"/>
            <a:ext cx="2713383" cy="2850611"/>
          </a:xfrm>
          <a:prstGeom prst="rect">
            <a:avLst/>
          </a:prstGeom>
        </p:spPr>
      </p:pic>
      <p:sp>
        <p:nvSpPr>
          <p:cNvPr id="2" name="Titel 1">
            <a:extLst>
              <a:ext uri="{FF2B5EF4-FFF2-40B4-BE49-F238E27FC236}">
                <a16:creationId xmlns:a16="http://schemas.microsoft.com/office/drawing/2014/main" id="{EB910A29-D953-4DC6-B397-8CE5F502F3ED}"/>
              </a:ext>
            </a:extLst>
          </p:cNvPr>
          <p:cNvSpPr>
            <a:spLocks noGrp="1"/>
          </p:cNvSpPr>
          <p:nvPr>
            <p:ph type="title"/>
          </p:nvPr>
        </p:nvSpPr>
        <p:spPr/>
        <p:txBody>
          <a:bodyPr/>
          <a:lstStyle/>
          <a:p>
            <a:r>
              <a:rPr lang="nl-NL" dirty="0"/>
              <a:t>De gevaren van media</a:t>
            </a:r>
          </a:p>
        </p:txBody>
      </p:sp>
      <p:sp>
        <p:nvSpPr>
          <p:cNvPr id="3" name="Tijdelijke aanduiding voor inhoud 2">
            <a:extLst>
              <a:ext uri="{FF2B5EF4-FFF2-40B4-BE49-F238E27FC236}">
                <a16:creationId xmlns:a16="http://schemas.microsoft.com/office/drawing/2014/main" id="{E9757E81-EFC9-454C-A37A-5F402D549D1F}"/>
              </a:ext>
            </a:extLst>
          </p:cNvPr>
          <p:cNvSpPr>
            <a:spLocks noGrp="1"/>
          </p:cNvSpPr>
          <p:nvPr>
            <p:ph idx="1"/>
          </p:nvPr>
        </p:nvSpPr>
        <p:spPr/>
        <p:txBody>
          <a:bodyPr/>
          <a:lstStyle/>
          <a:p>
            <a:r>
              <a:rPr lang="nl-NL" dirty="0"/>
              <a:t>Wat verstaan jullie onder media?</a:t>
            </a:r>
          </a:p>
          <a:p>
            <a:endParaRPr lang="nl-NL" dirty="0"/>
          </a:p>
          <a:p>
            <a:r>
              <a:rPr lang="nl-NL" b="1" dirty="0"/>
              <a:t>Media</a:t>
            </a:r>
            <a:r>
              <a:rPr lang="nl-NL" dirty="0"/>
              <a:t> is een manier waarop informatie kan worden uitgedragen. Enkele voorbeelden van deze informatiedragers zijn kranten, televisie, radio en het internet. </a:t>
            </a:r>
          </a:p>
          <a:p>
            <a:endParaRPr lang="nl-NL" dirty="0"/>
          </a:p>
          <a:p>
            <a:r>
              <a:rPr lang="nl-NL" dirty="0"/>
              <a:t>Wat zou een van de gevaar van media kunnen zijn? </a:t>
            </a:r>
          </a:p>
        </p:txBody>
      </p:sp>
    </p:spTree>
    <p:extLst>
      <p:ext uri="{BB962C8B-B14F-4D97-AF65-F5344CB8AC3E}">
        <p14:creationId xmlns:p14="http://schemas.microsoft.com/office/powerpoint/2010/main" val="273437354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300</Words>
  <Application>Microsoft Office PowerPoint</Application>
  <PresentationFormat>Breedbeeld</PresentationFormat>
  <Paragraphs>39</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Kantoorthema</vt:lpstr>
      <vt:lpstr>Mediawijsheid in het basisonderwijs </vt:lpstr>
      <vt:lpstr>Mediawijsheid?</vt:lpstr>
      <vt:lpstr>Reclame op televisie</vt:lpstr>
      <vt:lpstr>Reclame op televisie </vt:lpstr>
      <vt:lpstr>Vragen over het filmpje:</vt:lpstr>
      <vt:lpstr>Gevaren van reclame  </vt:lpstr>
      <vt:lpstr>Sluikreclame  </vt:lpstr>
      <vt:lpstr>PowerPoint-presentatie</vt:lpstr>
      <vt:lpstr>De gevaren van media</vt:lpstr>
      <vt:lpstr>Gevaren van media  </vt:lpstr>
      <vt:lpstr>PowerPoint-presentatie</vt:lpstr>
      <vt:lpstr>Hoe herken je nepnieuws? </vt:lpstr>
      <vt:lpstr>PowerPoint-presentatie</vt:lpstr>
      <vt:lpstr>Wat hebben jullie geleerd? </vt:lpstr>
      <vt:lpstr>- Wanneer is een reclame een goede reclame?  - Wat is sluikreclame?  - Wat zijn de gevaren van media?  - Wat is nepnieuws?  - Hoe kun je nepnieuws herkennen?  </vt:lpstr>
      <vt:lpstr>Kahoot: Hoe goed kennen jullie de slogans?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Mediawijsheid in het basisonderwijs</dc:title>
  <dc:creator>Thijs Kerkhof</dc:creator>
  <cp:lastModifiedBy>Thijs Kerkhof</cp:lastModifiedBy>
  <cp:revision>11</cp:revision>
  <dcterms:created xsi:type="dcterms:W3CDTF">2018-01-11T15:28:52Z</dcterms:created>
  <dcterms:modified xsi:type="dcterms:W3CDTF">2018-01-12T08:35:36Z</dcterms:modified>
</cp:coreProperties>
</file>